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4" roundtripDataSignature="AMtx7mjIU4xjghCfgJq/56rsqtoyR00y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customschemas.google.com/relationships/presentationmetadata" Target="metadata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7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9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8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8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9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9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9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9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5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5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9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faizann24/Fwaf-Machine-Learning-driven-Web-Application-Firewal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faizann24/Fwaf-Machine-Learning-driven-Web-Application-Firewal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Te-k/malware-classification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gif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Relationship Id="rId4" Type="http://schemas.openxmlformats.org/officeDocument/2006/relationships/hyperlink" Target="https://colah.github.io/posts/2015-08-Understanding-LSTM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cs.stanford.edu/people/karpathy/recurrentjs/" TargetMode="External"/><Relationship Id="rId4" Type="http://schemas.openxmlformats.org/officeDocument/2006/relationships/hyperlink" Target="http://karpathy.github.io/2015/05/21/rnn-effectiveness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cs.stanford.edu/people/karpathy/recurrentjs/" TargetMode="External"/><Relationship Id="rId4" Type="http://schemas.openxmlformats.org/officeDocument/2006/relationships/hyperlink" Target="http://karpathy.github.io/2015/05/21/rnn-effectiveness/" TargetMode="External"/><Relationship Id="rId5" Type="http://schemas.openxmlformats.org/officeDocument/2006/relationships/image" Target="../media/image60.png"/><Relationship Id="rId6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Relationship Id="rId4" Type="http://schemas.openxmlformats.org/officeDocument/2006/relationships/hyperlink" Target="https://colah.github.io/posts/2015-08-Understanding-LSTMs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cs.stanford.edu/people/karpathy/recurrentjs/" TargetMode="External"/><Relationship Id="rId4" Type="http://schemas.openxmlformats.org/officeDocument/2006/relationships/hyperlink" Target="http://karpathy.github.io/2015/05/21/rnn-effectiveness/" TargetMode="External"/><Relationship Id="rId5" Type="http://schemas.openxmlformats.org/officeDocument/2006/relationships/image" Target="../media/image60.png"/><Relationship Id="rId6" Type="http://schemas.openxmlformats.org/officeDocument/2006/relationships/image" Target="../media/image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png"/><Relationship Id="rId4" Type="http://schemas.openxmlformats.org/officeDocument/2006/relationships/hyperlink" Target="https://payatu.com/blog/Nikhil-Joshi/cloudfuzz-machine-learning-powered-content-specific-input-generation-fuzz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Relationship Id="rId4" Type="http://schemas.openxmlformats.org/officeDocument/2006/relationships/hyperlink" Target="https://payatu.com/blog/Nikhil-Joshi/cloudfuzz-machine-learning-powered-content-specific-input-generation-fuzzing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37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34536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solidFill>
                  <a:srgbClr val="00FF00"/>
                </a:solidFill>
              </a:rPr>
              <a:t>ML for Security and Security for ML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Basic Terminology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845100" y="1943033"/>
            <a:ext cx="7987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Dataset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Features and Labels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Training set and Testing set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Probability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Loss function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Optimization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Overfitting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Underfitting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Underfitting vs Overfitting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56675" y="1202100"/>
            <a:ext cx="11679325" cy="41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>
            <p:ph type="title"/>
          </p:nvPr>
        </p:nvSpPr>
        <p:spPr>
          <a:xfrm>
            <a:off x="5782500" y="6345600"/>
            <a:ext cx="3361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200">
                <a:solidFill>
                  <a:srgbClr val="00FF00"/>
                </a:solidFill>
              </a:rPr>
              <a:t>Source: https://scikit-learn.org/</a:t>
            </a:r>
            <a:endParaRPr b="1" sz="1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Basic Terminology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845100" y="19430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Supervised Learning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Unsupervised Learning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Semi-supervised Learning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311700" y="440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I know, right!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8249" y="1647475"/>
            <a:ext cx="4887499" cy="482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Linear Regression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275" y="1502626"/>
            <a:ext cx="6613450" cy="49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240350">
            <a:off x="4243325" y="4387214"/>
            <a:ext cx="1695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Linear Regression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311700" y="2839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Classification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56" name="Google Shape;156;p21"/>
          <p:cNvSpPr txBox="1"/>
          <p:nvPr>
            <p:ph idx="4294967295" type="body"/>
          </p:nvPr>
        </p:nvSpPr>
        <p:spPr>
          <a:xfrm>
            <a:off x="845100" y="19430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311700" y="95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Classification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2" name="Google Shape;162;p22"/>
          <p:cNvSpPr txBox="1"/>
          <p:nvPr>
            <p:ph idx="4294967295" type="body"/>
          </p:nvPr>
        </p:nvSpPr>
        <p:spPr>
          <a:xfrm>
            <a:off x="845100" y="19430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625" y="1422025"/>
            <a:ext cx="6838750" cy="50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Logistic Regression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9" name="Google Shape;169;p23"/>
          <p:cNvSpPr txBox="1"/>
          <p:nvPr>
            <p:ph idx="4294967295" type="body"/>
          </p:nvPr>
        </p:nvSpPr>
        <p:spPr>
          <a:xfrm>
            <a:off x="845100" y="19430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4700" y="2283933"/>
            <a:ext cx="5187599" cy="29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675" y="3413300"/>
            <a:ext cx="2615050" cy="12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Logistic Regression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77" name="Google Shape;177;p24"/>
          <p:cNvSpPr txBox="1"/>
          <p:nvPr>
            <p:ph idx="4294967295" type="body"/>
          </p:nvPr>
        </p:nvSpPr>
        <p:spPr>
          <a:xfrm>
            <a:off x="845100" y="19430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4700" y="2283933"/>
            <a:ext cx="5187599" cy="29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675" y="3413300"/>
            <a:ext cx="2615050" cy="12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41482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390155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43525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45049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46573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48859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51145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53431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55717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664778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68671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70957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73243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74767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76291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77815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79339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ctrTitle"/>
          </p:nvPr>
        </p:nvSpPr>
        <p:spPr>
          <a:xfrm>
            <a:off x="311700" y="30472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solidFill>
                  <a:srgbClr val="00FF00"/>
                </a:solidFill>
              </a:rPr>
              <a:t>#&gt; whoami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4818475" y="4881900"/>
            <a:ext cx="4173900" cy="22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dk1"/>
                </a:solidFill>
              </a:rPr>
              <a:t>Nikhil Joshi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100">
                <a:solidFill>
                  <a:schemeClr val="dk1"/>
                </a:solidFill>
              </a:rPr>
              <a:t>AI Security Engineer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Logistic Regression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125" y="4151333"/>
            <a:ext cx="2615050" cy="12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3623950" y="2581717"/>
            <a:ext cx="2437500" cy="13665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2544725" y="2966167"/>
            <a:ext cx="40191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Desmos 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WAF using Logistic regression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10" name="Google Shape;210;p26"/>
          <p:cNvSpPr txBox="1"/>
          <p:nvPr>
            <p:ph idx="1" type="subTitle"/>
          </p:nvPr>
        </p:nvSpPr>
        <p:spPr>
          <a:xfrm>
            <a:off x="136050" y="5970450"/>
            <a:ext cx="8871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400"/>
              <a:t>Ref: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https://github.com/faizann24/Fwaf-Machine-Learning-driven-Web-Application-Firewall</a:t>
            </a:r>
            <a:endParaRPr b="1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idx="1" type="subTitle"/>
          </p:nvPr>
        </p:nvSpPr>
        <p:spPr>
          <a:xfrm>
            <a:off x="311700" y="222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Dataset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89233"/>
            <a:ext cx="3838575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375" y="1889233"/>
            <a:ext cx="4902026" cy="46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>
            <p:ph idx="1" type="subTitle"/>
          </p:nvPr>
        </p:nvSpPr>
        <p:spPr>
          <a:xfrm>
            <a:off x="311700" y="1238833"/>
            <a:ext cx="3256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chemeClr val="dk1"/>
                </a:solidFill>
              </a:rPr>
              <a:t>Good queries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4959900" y="1238833"/>
            <a:ext cx="3256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chemeClr val="dk1"/>
                </a:solidFill>
              </a:rPr>
              <a:t>Bad queries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Preprocessing data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idx="1" type="subTitle"/>
          </p:nvPr>
        </p:nvSpPr>
        <p:spPr>
          <a:xfrm>
            <a:off x="311700" y="462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TF-IDF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22200"/>
            <a:ext cx="34861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0450" y="1633300"/>
            <a:ext cx="33718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9325" y="4035667"/>
            <a:ext cx="47053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311700" y="462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TF-IDF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38" name="Google Shape;238;p30"/>
          <p:cNvSpPr txBox="1"/>
          <p:nvPr>
            <p:ph idx="4294967295" type="body"/>
          </p:nvPr>
        </p:nvSpPr>
        <p:spPr>
          <a:xfrm>
            <a:off x="311700" y="1978500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Term Frequency: This summarizes how often a given word appears within a document.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Inverse Document Frequency: This downscales words that appear a lot across documents.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 txBox="1"/>
          <p:nvPr>
            <p:ph idx="1" type="subTitle"/>
          </p:nvPr>
        </p:nvSpPr>
        <p:spPr>
          <a:xfrm>
            <a:off x="152400" y="6050200"/>
            <a:ext cx="8871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400"/>
              <a:t>https://medium.freecodecamp.org/how-to-process-textual-data-using-tf-idf-in-python-cd2bbc0a94a3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WAF using Logistic regression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152400" y="6050200"/>
            <a:ext cx="8871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400"/>
              <a:t>Ref: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https://github.com/faizann24/Fwaf-Machine-Learning-driven-Web-Application-Firewall</a:t>
            </a:r>
            <a:endParaRPr b="1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idx="1" type="subTitle"/>
          </p:nvPr>
        </p:nvSpPr>
        <p:spPr>
          <a:xfrm>
            <a:off x="311700" y="95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Decision Tree and Random Forest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050" y="955851"/>
            <a:ext cx="7657901" cy="574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idx="1" type="subTitle"/>
          </p:nvPr>
        </p:nvSpPr>
        <p:spPr>
          <a:xfrm>
            <a:off x="311700" y="95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Decision Tree and Random Forest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57" name="Google Shape;257;p33"/>
          <p:cNvSpPr txBox="1"/>
          <p:nvPr>
            <p:ph idx="4294967295" type="body"/>
          </p:nvPr>
        </p:nvSpPr>
        <p:spPr>
          <a:xfrm>
            <a:off x="311700" y="1035300"/>
            <a:ext cx="8520600" cy="5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Gini Impurity: Gives you a likelihood of incorrect classification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Calculate Gini impurity for all possible features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Add the node to tree if improved Gini impurity value is seen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Else do not fork the tree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500" y="2150750"/>
            <a:ext cx="4207000" cy="14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idx="1" type="subTitle"/>
          </p:nvPr>
        </p:nvSpPr>
        <p:spPr>
          <a:xfrm>
            <a:off x="311700" y="95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Evaluation: Precision, Recall and F1 score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64" name="Google Shape;264;p34"/>
          <p:cNvSpPr txBox="1"/>
          <p:nvPr>
            <p:ph idx="4294967295" type="body"/>
          </p:nvPr>
        </p:nvSpPr>
        <p:spPr>
          <a:xfrm>
            <a:off x="311700" y="1035300"/>
            <a:ext cx="8520600" cy="5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Precision: What proportion of positive identifications was actually correct?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Recall: What proportion of actual positives was identified correctly?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F1 score: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1365" y="2007625"/>
            <a:ext cx="3081270" cy="10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1375" y="3919423"/>
            <a:ext cx="3081250" cy="117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8925" y="5675988"/>
            <a:ext cx="32861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311700" y="30472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DL     ML     AI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3830575" y="3182233"/>
            <a:ext cx="448200" cy="3777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4933725" y="3182233"/>
            <a:ext cx="448200" cy="3777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1" type="subTitle"/>
          </p:nvPr>
        </p:nvSpPr>
        <p:spPr>
          <a:xfrm>
            <a:off x="311700" y="2900542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Malware Classifier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idx="1" type="subTitle"/>
          </p:nvPr>
        </p:nvSpPr>
        <p:spPr>
          <a:xfrm>
            <a:off x="311700" y="35376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Dataset: Malware Classifier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239225" y="1886200"/>
            <a:ext cx="85929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56 features extracted from PE files using pefile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 classes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138047 samples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2009550" y="6076500"/>
            <a:ext cx="5753700" cy="3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https://github.com/Te-k/malware-classification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Neural Net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Building Block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504" y="1838526"/>
            <a:ext cx="7334993" cy="35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Activation functions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22059"/>
            <a:ext cx="9144002" cy="267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3" name="Google Shape;303;p40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Initialization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225" y="1565633"/>
            <a:ext cx="6865550" cy="38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 txBox="1"/>
          <p:nvPr>
            <p:ph idx="1" type="subTitle"/>
          </p:nvPr>
        </p:nvSpPr>
        <p:spPr>
          <a:xfrm>
            <a:off x="4850625" y="6223600"/>
            <a:ext cx="3078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200"/>
              <a:t>Gif is taken from 3blue1brown’s video</a:t>
            </a:r>
            <a:endParaRPr b="1"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1" name="Google Shape;311;p41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Training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075" y="1517200"/>
            <a:ext cx="6759850" cy="38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>
            <p:ph idx="1" type="subTitle"/>
          </p:nvPr>
        </p:nvSpPr>
        <p:spPr>
          <a:xfrm>
            <a:off x="4850625" y="6223600"/>
            <a:ext cx="3078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200"/>
              <a:t>Gif is taken from 3blue1brown’s video</a:t>
            </a:r>
            <a:endParaRPr b="1"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050" y="1196117"/>
            <a:ext cx="6877901" cy="48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>
            <p:ph idx="1" type="subTitle"/>
          </p:nvPr>
        </p:nvSpPr>
        <p:spPr>
          <a:xfrm>
            <a:off x="220875" y="6881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3489175" y="2030367"/>
            <a:ext cx="560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P1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4403575" y="4875167"/>
            <a:ext cx="560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P2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42"/>
          <p:cNvCxnSpPr/>
          <p:nvPr/>
        </p:nvCxnSpPr>
        <p:spPr>
          <a:xfrm>
            <a:off x="3780975" y="2421733"/>
            <a:ext cx="713400" cy="1152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3" name="Google Shape;323;p42"/>
          <p:cNvCxnSpPr/>
          <p:nvPr/>
        </p:nvCxnSpPr>
        <p:spPr>
          <a:xfrm rot="10800000">
            <a:off x="4598425" y="3904867"/>
            <a:ext cx="9000" cy="1030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idx="1" type="subTitle"/>
          </p:nvPr>
        </p:nvSpPr>
        <p:spPr>
          <a:xfrm>
            <a:off x="220875" y="2817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Maths behind Learning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29" name="Google Shape;3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00" y="1490767"/>
            <a:ext cx="5113099" cy="38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3750" y="3172233"/>
            <a:ext cx="3611900" cy="1312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idx="1" type="subTitle"/>
          </p:nvPr>
        </p:nvSpPr>
        <p:spPr>
          <a:xfrm>
            <a:off x="220875" y="3833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Optimization Algorithms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36" name="Google Shape;336;p44"/>
          <p:cNvSpPr/>
          <p:nvPr/>
        </p:nvSpPr>
        <p:spPr>
          <a:xfrm>
            <a:off x="3553175" y="3663233"/>
            <a:ext cx="2180100" cy="1222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Optimizer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" name="Google Shape;337;p44"/>
          <p:cNvCxnSpPr>
            <a:endCxn id="336" idx="1"/>
          </p:cNvCxnSpPr>
          <p:nvPr/>
        </p:nvCxnSpPr>
        <p:spPr>
          <a:xfrm>
            <a:off x="2283275" y="4255733"/>
            <a:ext cx="1269900" cy="18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8" name="Google Shape;338;p44"/>
          <p:cNvCxnSpPr>
            <a:stCxn id="336" idx="3"/>
          </p:cNvCxnSpPr>
          <p:nvPr/>
        </p:nvCxnSpPr>
        <p:spPr>
          <a:xfrm>
            <a:off x="5733275" y="4274633"/>
            <a:ext cx="13251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9" name="Google Shape;339;p44"/>
          <p:cNvSpPr txBox="1"/>
          <p:nvPr/>
        </p:nvSpPr>
        <p:spPr>
          <a:xfrm>
            <a:off x="2208400" y="35089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Parameters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5789800" y="35089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Trained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2208400" y="42201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{W, b}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>
            <a:off x="5971025" y="4266833"/>
            <a:ext cx="849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{W, b}</a:t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4"/>
          <p:cNvSpPr/>
          <p:nvPr/>
        </p:nvSpPr>
        <p:spPr>
          <a:xfrm>
            <a:off x="4292786" y="2534276"/>
            <a:ext cx="800200" cy="1128972"/>
          </a:xfrm>
          <a:custGeom>
            <a:rect b="b" l="l" r="r" t="t"/>
            <a:pathLst>
              <a:path extrusionOk="0" h="33870" w="32008">
                <a:moveTo>
                  <a:pt x="11339" y="33870"/>
                </a:moveTo>
                <a:cubicBezTo>
                  <a:pt x="9458" y="30880"/>
                  <a:pt x="-796" y="21576"/>
                  <a:pt x="50" y="15931"/>
                </a:cubicBezTo>
                <a:cubicBezTo>
                  <a:pt x="897" y="10287"/>
                  <a:pt x="11103" y="190"/>
                  <a:pt x="16418" y="3"/>
                </a:cubicBezTo>
                <a:cubicBezTo>
                  <a:pt x="21733" y="-184"/>
                  <a:pt x="31000" y="9351"/>
                  <a:pt x="31941" y="14809"/>
                </a:cubicBezTo>
                <a:cubicBezTo>
                  <a:pt x="32882" y="20267"/>
                  <a:pt x="23709" y="29759"/>
                  <a:pt x="22063" y="3274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4"/>
          <p:cNvSpPr txBox="1"/>
          <p:nvPr/>
        </p:nvSpPr>
        <p:spPr>
          <a:xfrm>
            <a:off x="4137450" y="1768600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ML/DL Intro: What for?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845100" y="1943033"/>
            <a:ext cx="3461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Pattern matching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Pattern search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Classification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Regression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Clustering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Forecasting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etc.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800" y="1354967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50" y="664124"/>
            <a:ext cx="8654900" cy="51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355" name="Google Shape;355;p4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Prediction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57" name="Google Shape;3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450" y="1473100"/>
            <a:ext cx="6979100" cy="39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>
            <p:ph idx="1" type="subTitle"/>
          </p:nvPr>
        </p:nvSpPr>
        <p:spPr>
          <a:xfrm>
            <a:off x="4850625" y="6223600"/>
            <a:ext cx="3078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200"/>
              <a:t>Gif is taken from 3blue1brown’s video</a:t>
            </a:r>
            <a:endParaRPr b="1"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idx="1" type="subTitle"/>
          </p:nvPr>
        </p:nvSpPr>
        <p:spPr>
          <a:xfrm>
            <a:off x="311700" y="35376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Neural Net for Spam classification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64" name="Google Shape;3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575" y="1475725"/>
            <a:ext cx="8048850" cy="44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Preprocessing data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Neural Net for Spam classification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Convolutional Neural Net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idx="1" type="subTitle"/>
          </p:nvPr>
        </p:nvSpPr>
        <p:spPr>
          <a:xfrm>
            <a:off x="311700" y="47636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Convolutional Neural Net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85" name="Google Shape;385;p51"/>
          <p:cNvSpPr txBox="1"/>
          <p:nvPr>
            <p:ph idx="4294967295" type="body"/>
          </p:nvPr>
        </p:nvSpPr>
        <p:spPr>
          <a:xfrm>
            <a:off x="845100" y="1943033"/>
            <a:ext cx="3461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Convolution layer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Pooling layer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Dense layer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561"/>
            <a:ext cx="9144000" cy="506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900" y="214325"/>
            <a:ext cx="7836175" cy="64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idx="1" type="subTitle"/>
          </p:nvPr>
        </p:nvSpPr>
        <p:spPr>
          <a:xfrm>
            <a:off x="220875" y="3833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Optimization Algorithms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01" name="Google Shape;401;p54"/>
          <p:cNvSpPr/>
          <p:nvPr/>
        </p:nvSpPr>
        <p:spPr>
          <a:xfrm>
            <a:off x="3553175" y="3663233"/>
            <a:ext cx="2180100" cy="1222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Optimizer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p54"/>
          <p:cNvCxnSpPr>
            <a:endCxn id="401" idx="1"/>
          </p:cNvCxnSpPr>
          <p:nvPr/>
        </p:nvCxnSpPr>
        <p:spPr>
          <a:xfrm>
            <a:off x="2283275" y="4255733"/>
            <a:ext cx="1269900" cy="18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3" name="Google Shape;403;p54"/>
          <p:cNvCxnSpPr>
            <a:stCxn id="401" idx="3"/>
          </p:cNvCxnSpPr>
          <p:nvPr/>
        </p:nvCxnSpPr>
        <p:spPr>
          <a:xfrm>
            <a:off x="5733275" y="4274633"/>
            <a:ext cx="13251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4" name="Google Shape;404;p54"/>
          <p:cNvSpPr txBox="1"/>
          <p:nvPr/>
        </p:nvSpPr>
        <p:spPr>
          <a:xfrm>
            <a:off x="2208400" y="35089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Parameters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4"/>
          <p:cNvSpPr txBox="1"/>
          <p:nvPr/>
        </p:nvSpPr>
        <p:spPr>
          <a:xfrm>
            <a:off x="5789800" y="35089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Trained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4"/>
          <p:cNvSpPr txBox="1"/>
          <p:nvPr/>
        </p:nvSpPr>
        <p:spPr>
          <a:xfrm>
            <a:off x="2208400" y="42201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{W, b}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4"/>
          <p:cNvSpPr txBox="1"/>
          <p:nvPr/>
        </p:nvSpPr>
        <p:spPr>
          <a:xfrm>
            <a:off x="5971025" y="4266833"/>
            <a:ext cx="849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{W, b}</a:t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4"/>
          <p:cNvSpPr/>
          <p:nvPr/>
        </p:nvSpPr>
        <p:spPr>
          <a:xfrm>
            <a:off x="4292786" y="2534276"/>
            <a:ext cx="800200" cy="1128972"/>
          </a:xfrm>
          <a:custGeom>
            <a:rect b="b" l="l" r="r" t="t"/>
            <a:pathLst>
              <a:path extrusionOk="0" h="33870" w="32008">
                <a:moveTo>
                  <a:pt x="11339" y="33870"/>
                </a:moveTo>
                <a:cubicBezTo>
                  <a:pt x="9458" y="30880"/>
                  <a:pt x="-796" y="21576"/>
                  <a:pt x="50" y="15931"/>
                </a:cubicBezTo>
                <a:cubicBezTo>
                  <a:pt x="897" y="10287"/>
                  <a:pt x="11103" y="190"/>
                  <a:pt x="16418" y="3"/>
                </a:cubicBezTo>
                <a:cubicBezTo>
                  <a:pt x="21733" y="-184"/>
                  <a:pt x="31000" y="9351"/>
                  <a:pt x="31941" y="14809"/>
                </a:cubicBezTo>
                <a:cubicBezTo>
                  <a:pt x="32882" y="20267"/>
                  <a:pt x="23709" y="29759"/>
                  <a:pt x="22063" y="3274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4"/>
          <p:cNvSpPr txBox="1"/>
          <p:nvPr/>
        </p:nvSpPr>
        <p:spPr>
          <a:xfrm>
            <a:off x="4137450" y="1768600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311700" y="6596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Where not to use ML?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7663" y="1662333"/>
            <a:ext cx="4348674" cy="41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5" name="Google Shape;415;p5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6" name="Google Shape;4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0" y="-16733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 txBox="1"/>
          <p:nvPr/>
        </p:nvSpPr>
        <p:spPr>
          <a:xfrm>
            <a:off x="2610875" y="2680972"/>
            <a:ext cx="4074000" cy="160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rPr b="1" i="0" lang="en" sz="97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MNIST</a:t>
            </a:r>
            <a:endParaRPr b="1" i="0" sz="97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idx="1" type="subTitle"/>
          </p:nvPr>
        </p:nvSpPr>
        <p:spPr>
          <a:xfrm>
            <a:off x="311700" y="742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CNN for Devanagari digit classification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23" name="Google Shape;4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1825" y="1581675"/>
            <a:ext cx="5720326" cy="48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idx="1" type="subTitle"/>
          </p:nvPr>
        </p:nvSpPr>
        <p:spPr>
          <a:xfrm>
            <a:off x="311700" y="5898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About Dataset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239225" y="1886200"/>
            <a:ext cx="85929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Grayscale image of size (32x32) 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There are 1025 columns and 1200 rows.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Columns 1-1024 : contains the pixel values in range 0 to 255.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column 1025: Label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8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CNN for Devanagari digit classification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 txBox="1"/>
          <p:nvPr>
            <p:ph idx="1" type="body"/>
          </p:nvPr>
        </p:nvSpPr>
        <p:spPr>
          <a:xfrm>
            <a:off x="311700" y="1536633"/>
            <a:ext cx="8520600" cy="2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40" name="Google Shape;44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8233"/>
            <a:ext cx="9144000" cy="637266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9"/>
          <p:cNvSpPr txBox="1"/>
          <p:nvPr/>
        </p:nvSpPr>
        <p:spPr>
          <a:xfrm>
            <a:off x="1418275" y="2592027"/>
            <a:ext cx="6002700" cy="174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rPr b="1" i="0" lang="en" sz="97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Imagenet</a:t>
            </a:r>
            <a:endParaRPr b="1" i="0" sz="97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236800" y="5631727"/>
            <a:ext cx="4518000" cy="4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14 Million Images and 20,000 categories</a:t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50" y="1040825"/>
            <a:ext cx="7347100" cy="47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Inception V3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53" name="Google Shape;453;p6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54" name="Google Shape;45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16529"/>
            <a:ext cx="9144000" cy="341085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1"/>
          <p:cNvSpPr txBox="1"/>
          <p:nvPr/>
        </p:nvSpPr>
        <p:spPr>
          <a:xfrm>
            <a:off x="1168975" y="5936533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313 layers and 24M parameters</a:t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Inception V3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 txBox="1"/>
          <p:nvPr>
            <p:ph idx="1" type="subTitle"/>
          </p:nvPr>
        </p:nvSpPr>
        <p:spPr>
          <a:xfrm>
            <a:off x="311700" y="9194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RNNs and LSTM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66" name="Google Shape;46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137" y="2054487"/>
            <a:ext cx="8520598" cy="320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4"/>
          <p:cNvSpPr txBox="1"/>
          <p:nvPr>
            <p:ph idx="1" type="subTitle"/>
          </p:nvPr>
        </p:nvSpPr>
        <p:spPr>
          <a:xfrm>
            <a:off x="311700" y="285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LSTM 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72" name="Google Shape;472;p64"/>
          <p:cNvSpPr txBox="1"/>
          <p:nvPr/>
        </p:nvSpPr>
        <p:spPr>
          <a:xfrm>
            <a:off x="239225" y="1429000"/>
            <a:ext cx="85929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800" y="1981675"/>
            <a:ext cx="8268401" cy="28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4"/>
          <p:cNvSpPr txBox="1"/>
          <p:nvPr/>
        </p:nvSpPr>
        <p:spPr>
          <a:xfrm>
            <a:off x="2009550" y="6076500"/>
            <a:ext cx="5753700" cy="3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https://colah.github.io/posts/2015-08-Understanding-LSTMs/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311700" y="669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Applications in security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845100" y="2324025"/>
            <a:ext cx="32754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WAF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IDS/IPS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Malware detection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Antiviruses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Spam filters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...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 txBox="1"/>
          <p:nvPr>
            <p:ph idx="1" type="subTitle"/>
          </p:nvPr>
        </p:nvSpPr>
        <p:spPr>
          <a:xfrm>
            <a:off x="311700" y="488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Unreasonable Effectiveness of RNN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80" name="Google Shape;480;p65"/>
          <p:cNvSpPr txBox="1"/>
          <p:nvPr/>
        </p:nvSpPr>
        <p:spPr>
          <a:xfrm>
            <a:off x="5418800" y="6181767"/>
            <a:ext cx="36123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https://cs.stanford.edu/people/karpathy/recurrentjs/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5"/>
          <p:cNvSpPr txBox="1"/>
          <p:nvPr/>
        </p:nvSpPr>
        <p:spPr>
          <a:xfrm>
            <a:off x="304800" y="6197600"/>
            <a:ext cx="3528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http://karpathy.github.io/2015/05/21/rnn-effectiveness/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748200"/>
            <a:ext cx="4087876" cy="31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2676" y="1748200"/>
            <a:ext cx="4598924" cy="257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/>
          <p:nvPr>
            <p:ph idx="1" type="subTitle"/>
          </p:nvPr>
        </p:nvSpPr>
        <p:spPr>
          <a:xfrm>
            <a:off x="311700" y="488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Unreasonable Effectiveness of RNN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5418800" y="6181767"/>
            <a:ext cx="36123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https://cs.stanford.edu/people/karpathy/recurrentjs/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304800" y="6197600"/>
            <a:ext cx="3528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http://karpathy.github.io/2015/05/21/rnn-effectiveness/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725" y="1857467"/>
            <a:ext cx="4355425" cy="402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5551" y="2354366"/>
            <a:ext cx="4417325" cy="23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7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LSTM for Fuzzing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8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03" name="Google Shape;503;p68"/>
          <p:cNvSpPr txBox="1"/>
          <p:nvPr>
            <p:ph idx="1" type="body"/>
          </p:nvPr>
        </p:nvSpPr>
        <p:spPr>
          <a:xfrm>
            <a:off x="334200" y="1731880"/>
            <a:ext cx="42474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Fuzzing?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Providing unexpected/random data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Crash the target system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Find security loopholes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04" name="Google Shape;50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1700" y="1680967"/>
            <a:ext cx="3990800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9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Fuzzing: The problem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10" name="Google Shape;510;p69"/>
          <p:cNvSpPr txBox="1"/>
          <p:nvPr>
            <p:ph idx="1" type="body"/>
          </p:nvPr>
        </p:nvSpPr>
        <p:spPr>
          <a:xfrm>
            <a:off x="684575" y="1480067"/>
            <a:ext cx="79104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Huge documentation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Weeks of coding to write Grammar (understatement)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And we are lazy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Fuzzing: How Deep Learning helps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16" name="Google Shape;516;p70"/>
          <p:cNvSpPr txBox="1"/>
          <p:nvPr>
            <p:ph idx="1" type="body"/>
          </p:nvPr>
        </p:nvSpPr>
        <p:spPr>
          <a:xfrm>
            <a:off x="684575" y="1833467"/>
            <a:ext cx="79104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Generate a huge corpus of inputs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Train model to Infer grammar from inputs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Generate theoretically infinite test cases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>
            <p:ph type="title"/>
          </p:nvPr>
        </p:nvSpPr>
        <p:spPr>
          <a:xfrm>
            <a:off x="268349" y="152433"/>
            <a:ext cx="8325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Fuzzing: PDF readers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522" name="Google Shape;52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875" y="760975"/>
            <a:ext cx="3245441" cy="608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3468" y="5425680"/>
            <a:ext cx="1231657" cy="107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9750" y="3375684"/>
            <a:ext cx="2281003" cy="177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8157" y="886627"/>
            <a:ext cx="3343104" cy="1936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71"/>
          <p:cNvCxnSpPr>
            <a:endCxn id="525" idx="1"/>
          </p:cNvCxnSpPr>
          <p:nvPr/>
        </p:nvCxnSpPr>
        <p:spPr>
          <a:xfrm flipH="1" rot="10800000">
            <a:off x="3147357" y="1854976"/>
            <a:ext cx="1300800" cy="12810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7" name="Google Shape;527;p71"/>
          <p:cNvCxnSpPr>
            <a:endCxn id="524" idx="1"/>
          </p:cNvCxnSpPr>
          <p:nvPr/>
        </p:nvCxnSpPr>
        <p:spPr>
          <a:xfrm flipH="1" rot="10800000">
            <a:off x="3241950" y="4264555"/>
            <a:ext cx="1477800" cy="430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8" name="Google Shape;528;p71"/>
          <p:cNvCxnSpPr>
            <a:endCxn id="523" idx="1"/>
          </p:cNvCxnSpPr>
          <p:nvPr/>
        </p:nvCxnSpPr>
        <p:spPr>
          <a:xfrm>
            <a:off x="3167368" y="5787933"/>
            <a:ext cx="3656100" cy="175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idx="1" type="subTitle"/>
          </p:nvPr>
        </p:nvSpPr>
        <p:spPr>
          <a:xfrm>
            <a:off x="311700" y="285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LSTM 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34" name="Google Shape;534;p72"/>
          <p:cNvSpPr txBox="1"/>
          <p:nvPr/>
        </p:nvSpPr>
        <p:spPr>
          <a:xfrm>
            <a:off x="239225" y="1429000"/>
            <a:ext cx="85929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25" y="1739302"/>
            <a:ext cx="8456950" cy="29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2"/>
          <p:cNvSpPr txBox="1"/>
          <p:nvPr/>
        </p:nvSpPr>
        <p:spPr>
          <a:xfrm>
            <a:off x="2009550" y="6076500"/>
            <a:ext cx="5753700" cy="3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https://colah.github.io/posts/2015-08-Understanding-LSTMs/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3"/>
          <p:cNvSpPr txBox="1"/>
          <p:nvPr>
            <p:ph idx="1" type="subTitle"/>
          </p:nvPr>
        </p:nvSpPr>
        <p:spPr>
          <a:xfrm>
            <a:off x="311700" y="488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Unreasonable Effectiveness of RNN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42" name="Google Shape;542;p73"/>
          <p:cNvSpPr txBox="1"/>
          <p:nvPr/>
        </p:nvSpPr>
        <p:spPr>
          <a:xfrm>
            <a:off x="5418800" y="6181767"/>
            <a:ext cx="36123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https://cs.stanford.edu/people/karpathy/recurrentjs/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3"/>
          <p:cNvSpPr txBox="1"/>
          <p:nvPr/>
        </p:nvSpPr>
        <p:spPr>
          <a:xfrm>
            <a:off x="304800" y="6197600"/>
            <a:ext cx="3528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http://karpathy.github.io/2015/05/21/rnn-effectiveness/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450" y="1634713"/>
            <a:ext cx="4621599" cy="44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9564" y="2186576"/>
            <a:ext cx="3515461" cy="1976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4"/>
          <p:cNvSpPr txBox="1"/>
          <p:nvPr>
            <p:ph type="title"/>
          </p:nvPr>
        </p:nvSpPr>
        <p:spPr>
          <a:xfrm>
            <a:off x="268349" y="152433"/>
            <a:ext cx="8325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Fuzzing: Results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551" name="Google Shape;55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100" y="1320250"/>
            <a:ext cx="8443800" cy="44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4"/>
          <p:cNvSpPr txBox="1"/>
          <p:nvPr/>
        </p:nvSpPr>
        <p:spPr>
          <a:xfrm>
            <a:off x="775250" y="6181767"/>
            <a:ext cx="82557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https://payatu.com/blog/Nikhil-Joshi/cloudfuzz-machine-learning-powered-content-specific-input-generation-fuzzing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Libs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550" y="1557200"/>
            <a:ext cx="1654425" cy="137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3337" y="4626417"/>
            <a:ext cx="2269926" cy="89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626" y="4026333"/>
            <a:ext cx="1460325" cy="17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4259" y="2030462"/>
            <a:ext cx="2509026" cy="7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2876" y="4150215"/>
            <a:ext cx="1612825" cy="16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73513" y="1615091"/>
            <a:ext cx="2509026" cy="135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3490"/>
            <a:ext cx="9144000" cy="4424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5"/>
          <p:cNvSpPr txBox="1"/>
          <p:nvPr>
            <p:ph type="title"/>
          </p:nvPr>
        </p:nvSpPr>
        <p:spPr>
          <a:xfrm>
            <a:off x="268349" y="152433"/>
            <a:ext cx="8325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Fuzzing: Results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59" name="Google Shape;559;p75"/>
          <p:cNvSpPr txBox="1"/>
          <p:nvPr/>
        </p:nvSpPr>
        <p:spPr>
          <a:xfrm>
            <a:off x="775250" y="6384967"/>
            <a:ext cx="82557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https://payatu.com/blog/Nikhil-Joshi/cloudfuzz-machine-learning-powered-content-specific-input-generation-fuzzing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6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Phishing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65" name="Google Shape;565;p76"/>
          <p:cNvSpPr txBox="1"/>
          <p:nvPr>
            <p:ph idx="1" type="body"/>
          </p:nvPr>
        </p:nvSpPr>
        <p:spPr>
          <a:xfrm>
            <a:off x="334200" y="1731875"/>
            <a:ext cx="43800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Fraudulent attempt to obtain sensitive/personal information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Multiple vectors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Mails, DMs, SMS, Social network, chat forums, etc.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Spear Phishing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66" name="Google Shape;56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0775" y="1731875"/>
            <a:ext cx="4127850" cy="2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7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Spear Phishing: The problem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72" name="Google Shape;572;p77"/>
          <p:cNvSpPr txBox="1"/>
          <p:nvPr>
            <p:ph idx="1" type="body"/>
          </p:nvPr>
        </p:nvSpPr>
        <p:spPr>
          <a:xfrm>
            <a:off x="334200" y="1731867"/>
            <a:ext cx="83577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Targeted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Understand interests of target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Takes hours of manual efforts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Higher success rate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8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Spear Phishing: How Deep Learning helps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78" name="Google Shape;578;p78"/>
          <p:cNvSpPr txBox="1"/>
          <p:nvPr>
            <p:ph idx="1" type="body"/>
          </p:nvPr>
        </p:nvSpPr>
        <p:spPr>
          <a:xfrm>
            <a:off x="684575" y="1833467"/>
            <a:ext cx="79104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Build a huge corpus of text from target’s social media feeds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Train a model to generate similar text using words from corpus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9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ML based Spear Phishing: Results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84" name="Google Shape;584;p79"/>
          <p:cNvSpPr txBox="1"/>
          <p:nvPr/>
        </p:nvSpPr>
        <p:spPr>
          <a:xfrm>
            <a:off x="535050" y="1021800"/>
            <a:ext cx="8073900" cy="28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[+]20: Much awaited talk given by @imohitch at @PydataPune @PythonPune for AI"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[+]12: Thanks!!  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</a:t>
            </a: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 CFP deadline: Jun 20 - 12 #PyDataPune 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</a:t>
            </a:r>
            <a:endParaRPr b="0" i="0" sz="16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[+]5: It was a comment. 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#python #pydatapune #HouseOfResearch @RedHat. Worked on xarray - R and action plan.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@RedHat #MachineLearning #DataScience #PyDataPuneMeetups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[+]9: Yo! I find the Newsletter.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@PydataPune @PyData @NumFOCUSpic.twitter.com/T5ydVfF5PR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[+]13: 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 </a:t>
            </a: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May 19, 2018. We are PyDaters. 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Thanks @katyhuff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@PyData @NumFOCUS #python #pune #machinelearning #dataviz #openscience #nonprofit #swagpic.twitter.com/j9JhQy9Pus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[+]7: Interested in today’s @WiDSPune2019 on numpy and show your Attention please!!! The goal is going @pranshutople14 conclude the maths behind NeuralNets 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#PyData #NumFOCUS @PyData #PyData_Meetup @Pune @machinelearnflx @Pune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0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Dictionary attacks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590" name="Google Shape;59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7397" y="2142533"/>
            <a:ext cx="3664901" cy="27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0"/>
          <p:cNvSpPr txBox="1"/>
          <p:nvPr>
            <p:ph idx="1" type="body"/>
          </p:nvPr>
        </p:nvSpPr>
        <p:spPr>
          <a:xfrm>
            <a:off x="334200" y="1731875"/>
            <a:ext cx="48333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Dictionary contains commonly used password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Try every password from dictionary unless you succeed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Attack may work if the password is similar to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Pydata_123$$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##pydata##Pun3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PyData@@098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1"/>
          <p:cNvSpPr txBox="1"/>
          <p:nvPr>
            <p:ph type="title"/>
          </p:nvPr>
        </p:nvSpPr>
        <p:spPr>
          <a:xfrm>
            <a:off x="311700" y="440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Dictionary attacks: data collection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597" name="Google Shape;59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350" y="2036250"/>
            <a:ext cx="7237300" cy="24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2"/>
          <p:cNvSpPr txBox="1"/>
          <p:nvPr>
            <p:ph idx="1" type="body"/>
          </p:nvPr>
        </p:nvSpPr>
        <p:spPr>
          <a:xfrm>
            <a:off x="311700" y="1751767"/>
            <a:ext cx="7843500" cy="44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Skeletonize the passwords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&lt;first_name&gt;_&lt;last_name&gt;##123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&lt;dob&gt;&lt;mob&gt;&lt;First_name&gt;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&lt;dob&gt;&lt;mob&gt;_&lt;Lastname&gt;$$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&lt;last_name&gt;##&lt;random_num&gt;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Etc ...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Train generative models on corpus of skeletons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Basic personal info + skeletons = passwords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03" name="Google Shape;603;p82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Dictionary attacks: Approach</a:t>
            </a:r>
            <a:endParaRPr b="1" sz="31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3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83"/>
          <p:cNvSpPr txBox="1"/>
          <p:nvPr/>
        </p:nvSpPr>
        <p:spPr>
          <a:xfrm>
            <a:off x="4838050" y="5814275"/>
            <a:ext cx="41715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@adversarial_nik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Execution Tools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900" y="1832550"/>
            <a:ext cx="2771699" cy="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5125" y="1381225"/>
            <a:ext cx="1542675" cy="178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375" y="4195500"/>
            <a:ext cx="2718725" cy="15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41097" y="1381225"/>
            <a:ext cx="1912474" cy="20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91575" y="3952675"/>
            <a:ext cx="3632950" cy="20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How it works in production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675" y="1541800"/>
            <a:ext cx="6958649" cy="362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